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7" r:id="rId1"/>
  </p:sldMasterIdLst>
  <p:notesMasterIdLst>
    <p:notesMasterId r:id="rId14"/>
  </p:notesMasterIdLst>
  <p:sldIdLst>
    <p:sldId id="256" r:id="rId2"/>
    <p:sldId id="257" r:id="rId3"/>
    <p:sldId id="258" r:id="rId4"/>
    <p:sldId id="266" r:id="rId5"/>
    <p:sldId id="260" r:id="rId6"/>
    <p:sldId id="267" r:id="rId7"/>
    <p:sldId id="264" r:id="rId8"/>
    <p:sldId id="265" r:id="rId9"/>
    <p:sldId id="268" r:id="rId10"/>
    <p:sldId id="269" r:id="rId11"/>
    <p:sldId id="270" r:id="rId12"/>
    <p:sldId id="271" r:id="rId13"/>
  </p:sldIdLst>
  <p:sldSz cx="12192000" cy="6858000"/>
  <p:notesSz cx="12192000" cy="6858000"/>
  <p:embeddedFontLst>
    <p:embeddedFont>
      <p:font typeface="Century Gothic" panose="020B0502020202020204" pitchFamily="34" charset="0"/>
      <p:regular r:id="rId15"/>
      <p:bold r:id="rId16"/>
      <p:italic r:id="rId17"/>
      <p:boldItalic r:id="rId18"/>
    </p:embeddedFont>
    <p:embeddedFont>
      <p:font typeface="Wingdings 2" panose="05020102010507070707" pitchFamily="18" charset="2"/>
      <p:regular r:id="rId19"/>
    </p:embeddedFont>
    <p:embeddedFont>
      <p:font typeface="Wingdings 3" panose="05040102010807070707" pitchFamily="18" charset="2"/>
      <p:regular r:id="rId2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A44DD8C-C184-4C2A-9B11-F7D98C20DD66}">
          <p14:sldIdLst>
            <p14:sldId id="256"/>
            <p14:sldId id="257"/>
            <p14:sldId id="258"/>
            <p14:sldId id="266"/>
            <p14:sldId id="260"/>
            <p14:sldId id="267"/>
            <p14:sldId id="264"/>
            <p14:sldId id="265"/>
            <p14:sldId id="268"/>
            <p14:sldId id="269"/>
            <p14:sldId id="270"/>
            <p14:sldId id="27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30" y="6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B65459-4C01-9248-BDAA-F28591FAF6F5}" type="datetimeFigureOut">
              <a:rPr lang="en-US" smtClean="0"/>
              <a:t>3/16/2023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27042-6B61-B148-8485-8BBBFAA13D24}" type="slidenum">
              <a:rPr lang="en-US" smtClean="0"/>
              <a:t>‹#›</a:t>
            </a:fld>
            <a:endParaRPr lang="en-US"/>
          </a:p>
        </p:txBody>
      </p:sp>
    </p:spTree>
    <p:extLst>
      <p:ext uri="{BB962C8B-B14F-4D97-AF65-F5344CB8AC3E}">
        <p14:creationId xmlns:p14="http://schemas.microsoft.com/office/powerpoint/2010/main" val="1080321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a:ln/>
        </p:spPr>
        <p:txBody>
          <a:bodyPr rtlCol="0"/>
          <a:lstStyle/>
          <a:p>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a:ln/>
        </p:spPr>
        <p:txBody>
          <a:bodyPr rtlCol="0"/>
          <a:lstStyle/>
          <a:p>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327042-6B61-B148-8485-8BBBFAA13D24}" type="slidenum">
              <a:rPr lang="en-US" smtClean="0"/>
              <a:t>5</a:t>
            </a:fld>
            <a:endParaRPr lang="en-US"/>
          </a:p>
        </p:txBody>
      </p:sp>
    </p:spTree>
    <p:extLst>
      <p:ext uri="{BB962C8B-B14F-4D97-AF65-F5344CB8AC3E}">
        <p14:creationId xmlns:p14="http://schemas.microsoft.com/office/powerpoint/2010/main" val="638429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5952212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0745109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4831356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B61BEF0D-F0BB-DE4B-95CE-6DB70DBA9567}" type="datetimeFigureOut">
              <a:rPr lang="en-US" smtClean="0"/>
              <a:pPr/>
              <a:t>3/16/2023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7965727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2057681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66393134"/>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6031188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670339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7979740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0905442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4222200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3/16/2023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9835228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5866056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B61BEF0D-F0BB-DE4B-95CE-6DB70DBA9567}" type="datetimeFigureOut">
              <a:rPr lang="en-US" smtClean="0"/>
              <a:pPr/>
              <a:t>3/16/2023</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8373498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B61BEF0D-F0BB-DE4B-95CE-6DB70DBA9567}" type="datetimeFigureOut">
              <a:rPr lang="en-US" smtClean="0"/>
              <a:pPr/>
              <a:t>3/16/2023</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69705421"/>
      </p:ext>
    </p:extLst>
  </p:cSld>
  <p:clrMap bg1="dk1" tx1="lt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E446B7E6-8568-417F-959E-DB3D1E70F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3" name="Object 2">
            <a:extLst>
              <a:ext uri="{5ADA155E-698C-4185-9844-5C54A519F0D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A4370D2-3ED2-4AAE-BE2A-23D22F224C49}"/>
              </a:ext>
            </a:extLst>
          </p:cNvPr>
          <p:cNvSpPr/>
          <p:nvPr/>
        </p:nvSpPr>
        <p:spPr>
          <a:xfrm>
            <a:off x="810001" y="639097"/>
            <a:ext cx="6446205" cy="3781101"/>
          </a:xfrm>
          <a:prstGeom prst="rect">
            <a:avLst/>
          </a:prstGeom>
        </p:spPr>
        <p:txBody>
          <a:bodyPr vert="horz" lIns="91440" tIns="45720" rIns="91440" bIns="45720" rtlCol="0" anchor="b">
            <a:normAutofit/>
          </a:bodyPr>
          <a:lstStyle/>
          <a:p>
            <a:pPr>
              <a:spcBef>
                <a:spcPct val="0"/>
              </a:spcBef>
              <a:spcAft>
                <a:spcPts val="600"/>
              </a:spcAft>
            </a:pPr>
            <a:r>
              <a:rPr lang="en-US" sz="5400" b="1" cap="all">
                <a:solidFill>
                  <a:srgbClr val="FEFEFE"/>
                </a:solidFill>
                <a:latin typeface="+mj-lt"/>
                <a:ea typeface="+mj-ea"/>
                <a:cs typeface="+mj-cs"/>
              </a:rPr>
              <a:t>Assignment 3: Data Storage</a:t>
            </a:r>
          </a:p>
        </p:txBody>
      </p:sp>
      <p:pic>
        <p:nvPicPr>
          <p:cNvPr id="2" name="Object 1" descr="preencoded.png">
            <a:extLst>
              <a:ext uri="{43B5D400-30EE-4F74-AE83-348E48DEFA1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E52F1D9-983A-49C7-BF3A-B965FBEDC269}"/>
              </a:ext>
            </a:extLst>
          </p:cNvPr>
          <p:cNvPicPr>
            <a:picLocks noChangeAspect="1"/>
          </p:cNvPicPr>
          <p:nvPr/>
        </p:nvPicPr>
        <p:blipFill rotWithShape="1">
          <a:blip r:embed="rId3"/>
          <a:srcRect r="-1" b="1567"/>
          <a:stretch/>
        </p:blipFill>
        <p:spPr>
          <a:xfrm>
            <a:off x="7541342" y="10"/>
            <a:ext cx="4650658" cy="6857990"/>
          </a:xfrm>
          <a:prstGeom prst="rect">
            <a:avLst/>
          </a:prstGeom>
          <a:noFill/>
        </p:spPr>
      </p:pic>
    </p:spTree>
    <p:extLst>
      <p:ext uri="{5BC91028-F5C7-426B-B65D-8AD93A2D9048}">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77166749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317C3198-C04C-1C9A-19F0-F589739A08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1830" y="400050"/>
            <a:ext cx="5768340" cy="6057900"/>
          </a:xfrm>
          <a:prstGeom prst="rect">
            <a:avLst/>
          </a:prstGeom>
        </p:spPr>
      </p:pic>
    </p:spTree>
    <p:extLst>
      <p:ext uri="{BB962C8B-B14F-4D97-AF65-F5344CB8AC3E}">
        <p14:creationId xmlns:p14="http://schemas.microsoft.com/office/powerpoint/2010/main" val="936149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3CC7503D-8C86-2D9E-F6A7-899058D890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468630"/>
            <a:ext cx="5715000" cy="5920740"/>
          </a:xfrm>
          <a:prstGeom prst="rect">
            <a:avLst/>
          </a:prstGeom>
        </p:spPr>
      </p:pic>
      <p:pic>
        <p:nvPicPr>
          <p:cNvPr id="5" name="Picture 4" descr="Text&#10;&#10;Description automatically generated">
            <a:extLst>
              <a:ext uri="{FF2B5EF4-FFF2-40B4-BE49-F238E27FC236}">
                <a16:creationId xmlns:a16="http://schemas.microsoft.com/office/drawing/2014/main" id="{6B4D06B6-4D50-06E0-D4E0-76E771342C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0" y="2057400"/>
            <a:ext cx="4472940" cy="1988820"/>
          </a:xfrm>
          <a:prstGeom prst="rect">
            <a:avLst/>
          </a:prstGeom>
        </p:spPr>
      </p:pic>
    </p:spTree>
    <p:extLst>
      <p:ext uri="{BB962C8B-B14F-4D97-AF65-F5344CB8AC3E}">
        <p14:creationId xmlns:p14="http://schemas.microsoft.com/office/powerpoint/2010/main" val="30211275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BC30CF45-EA70-5428-357E-B388085866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373"/>
            <a:ext cx="12192000" cy="6819254"/>
          </a:xfrm>
          <a:prstGeom prst="rect">
            <a:avLst/>
          </a:prstGeom>
        </p:spPr>
      </p:pic>
    </p:spTree>
    <p:extLst>
      <p:ext uri="{BB962C8B-B14F-4D97-AF65-F5344CB8AC3E}">
        <p14:creationId xmlns:p14="http://schemas.microsoft.com/office/powerpoint/2010/main" val="2409176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chemeClr val="bg2"/>
        </a:solidFill>
        <a:effectLst/>
      </p:bgPr>
    </p:bg>
    <p:spTree>
      <p:nvGrpSpPr>
        <p:cNvPr id="1" name=""/>
        <p:cNvGrpSpPr/>
        <p:nvPr/>
      </p:nvGrpSpPr>
      <p:grpSpPr>
        <a:xfrm>
          <a:off x="0" y="0"/>
          <a:ext cx="0" cy="0"/>
          <a:chOff x="0" y="0"/>
          <a:chExt cx="0" cy="0"/>
        </a:xfrm>
      </p:grpSpPr>
      <p:sp>
        <p:nvSpPr>
          <p:cNvPr id="2" name="Object 1">
            <a:extLst>
              <a:ext uri="{EB4E5909-00C7-4DFF-A2E6-304DA46F05F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041C972-67C5-4394-97ED-14304BC06C08}"/>
              </a:ext>
            </a:extLst>
          </p:cNvPr>
          <p:cNvSpPr/>
          <p:nvPr/>
        </p:nvSpPr>
        <p:spPr>
          <a:xfrm>
            <a:off x="95226" y="447563"/>
            <a:ext cx="11998500" cy="378459"/>
          </a:xfrm>
          <a:prstGeom prst="rect">
            <a:avLst/>
          </a:prstGeom>
          <a:noFill/>
        </p:spPr>
        <p:txBody>
          <a:bodyPr vert="horz" wrap="square" lIns="0" tIns="0" rIns="0" bIns="0" rtlCol="0" anchor="ctr"/>
          <a:lstStyle/>
          <a:p>
            <a:pPr algn="ctr">
              <a:spcAft>
                <a:spcPts val="600"/>
              </a:spcAft>
              <a:buNone/>
            </a:pPr>
            <a:r>
              <a:rPr lang="en-US" sz="3800" dirty="0">
                <a:latin typeface="Trocchi"/>
              </a:rPr>
              <a:t>Group 11</a:t>
            </a:r>
          </a:p>
        </p:txBody>
      </p:sp>
      <p:pic>
        <p:nvPicPr>
          <p:cNvPr id="3" name="Object 2" descr="preencoded.png">
            <a:extLst>
              <a:ext uri="{BFF22358-2415-4275-BA18-7F2655E8116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CD36E88-A583-453A-B635-245F484AD2FA}"/>
              </a:ext>
            </a:extLst>
          </p:cNvPr>
          <p:cNvPicPr>
            <a:picLocks noChangeAspect="1"/>
          </p:cNvPicPr>
          <p:nvPr/>
        </p:nvPicPr>
        <p:blipFill>
          <a:blip r:embed="rId3"/>
          <a:srcRect t="4199" b="4199"/>
          <a:stretch>
            <a:fillRect/>
          </a:stretch>
        </p:blipFill>
        <p:spPr>
          <a:xfrm>
            <a:off x="999875" y="2546871"/>
            <a:ext cx="2380655" cy="2380655"/>
          </a:xfrm>
          <a:prstGeom prst="ellipse">
            <a:avLst/>
          </a:prstGeom>
          <a:noFill/>
        </p:spPr>
      </p:pic>
      <p:sp>
        <p:nvSpPr>
          <p:cNvPr id="4" name="Object 3">
            <a:extLst>
              <a:ext uri="{46165231-0A6F-4A5D-8BCB-B805B3B00FC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3E1C2B0-A63E-4379-9243-0B595BFF408E}"/>
              </a:ext>
            </a:extLst>
          </p:cNvPr>
          <p:cNvSpPr/>
          <p:nvPr/>
        </p:nvSpPr>
        <p:spPr>
          <a:xfrm>
            <a:off x="999875" y="2546871"/>
            <a:ext cx="2380655" cy="2380655"/>
          </a:xfrm>
          <a:prstGeom prst="ellipse">
            <a:avLst/>
          </a:prstGeom>
          <a:noFill/>
          <a:ln w="25400">
            <a:solidFill>
              <a:srgbClr val="FFFFFF"/>
            </a:solidFill>
            <a:prstDash val="solid"/>
            <a:miter lim="800000"/>
          </a:ln>
        </p:spPr>
      </p:sp>
      <p:sp>
        <p:nvSpPr>
          <p:cNvPr id="5" name="Object 4">
            <a:extLst>
              <a:ext uri="{FBCBF07D-B892-4C2D-A138-F10358EC267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ADA090C-1B0E-43A9-8CC3-3E9A225FE641}"/>
              </a:ext>
            </a:extLst>
          </p:cNvPr>
          <p:cNvSpPr/>
          <p:nvPr/>
        </p:nvSpPr>
        <p:spPr>
          <a:xfrm>
            <a:off x="95226" y="5118907"/>
            <a:ext cx="4189951" cy="155219"/>
          </a:xfrm>
          <a:prstGeom prst="rect">
            <a:avLst/>
          </a:prstGeom>
          <a:noFill/>
        </p:spPr>
        <p:txBody>
          <a:bodyPr vert="horz" wrap="square" lIns="0" tIns="0" rIns="0" bIns="0" rtlCol="0" anchor="ctr"/>
          <a:lstStyle/>
          <a:p>
            <a:pPr algn="ctr">
              <a:spcAft>
                <a:spcPts val="600"/>
              </a:spcAft>
              <a:buNone/>
            </a:pPr>
            <a:r>
              <a:rPr lang="en-US" sz="1400" b="1" dirty="0"/>
              <a:t>Muhammad </a:t>
            </a:r>
            <a:r>
              <a:rPr lang="en-US" sz="1400" b="1" dirty="0" err="1"/>
              <a:t>Wajahat</a:t>
            </a:r>
            <a:r>
              <a:rPr lang="en-US" sz="1400" b="1" dirty="0"/>
              <a:t> Ali Khan</a:t>
            </a:r>
          </a:p>
        </p:txBody>
      </p:sp>
      <p:pic>
        <p:nvPicPr>
          <p:cNvPr id="6" name="Object 5" descr="preencoded.png">
            <a:extLst>
              <a:ext uri="{80762B37-B115-4178-AE0D-C94A647B4A3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39ADEA8-39EA-4167-A9B4-D5BE16FE12FD}"/>
              </a:ext>
            </a:extLst>
          </p:cNvPr>
          <p:cNvPicPr>
            <a:picLocks noChangeAspect="1"/>
          </p:cNvPicPr>
          <p:nvPr/>
        </p:nvPicPr>
        <p:blipFill>
          <a:blip r:embed="rId4"/>
          <a:srcRect l="17294" b="46107"/>
          <a:stretch>
            <a:fillRect/>
          </a:stretch>
        </p:blipFill>
        <p:spPr>
          <a:xfrm>
            <a:off x="4904149" y="2546871"/>
            <a:ext cx="2380655" cy="2380655"/>
          </a:xfrm>
          <a:prstGeom prst="ellipse">
            <a:avLst/>
          </a:prstGeom>
          <a:noFill/>
        </p:spPr>
      </p:pic>
      <p:sp>
        <p:nvSpPr>
          <p:cNvPr id="7" name="Object 6">
            <a:extLst>
              <a:ext uri="{D316F22E-DFFA-4295-A5F6-6E5BC6BA44F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DAF621A-C72F-4154-92C3-2919FE0DA145}"/>
              </a:ext>
            </a:extLst>
          </p:cNvPr>
          <p:cNvSpPr/>
          <p:nvPr/>
        </p:nvSpPr>
        <p:spPr>
          <a:xfrm>
            <a:off x="4904149" y="2546871"/>
            <a:ext cx="2380655" cy="2380655"/>
          </a:xfrm>
          <a:prstGeom prst="ellipse">
            <a:avLst/>
          </a:prstGeom>
          <a:noFill/>
          <a:ln w="25400">
            <a:solidFill>
              <a:srgbClr val="FFFFFF"/>
            </a:solidFill>
            <a:prstDash val="solid"/>
            <a:miter lim="800000"/>
          </a:ln>
        </p:spPr>
      </p:sp>
      <p:sp>
        <p:nvSpPr>
          <p:cNvPr id="8" name="Object 7">
            <a:extLst>
              <a:ext uri="{EE04860A-4F2B-4DBF-89C6-E397930DCEB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B8BED4A-DB9B-487C-BDDD-4F1068A0B5F1}"/>
              </a:ext>
            </a:extLst>
          </p:cNvPr>
          <p:cNvSpPr/>
          <p:nvPr/>
        </p:nvSpPr>
        <p:spPr>
          <a:xfrm>
            <a:off x="3999500" y="5089411"/>
            <a:ext cx="4189951" cy="155219"/>
          </a:xfrm>
          <a:prstGeom prst="rect">
            <a:avLst/>
          </a:prstGeom>
          <a:noFill/>
        </p:spPr>
        <p:txBody>
          <a:bodyPr vert="horz" wrap="square" lIns="0" tIns="0" rIns="0" bIns="0" rtlCol="0" anchor="ctr"/>
          <a:lstStyle/>
          <a:p>
            <a:pPr algn="ctr">
              <a:spcAft>
                <a:spcPts val="600"/>
              </a:spcAft>
              <a:buNone/>
            </a:pPr>
            <a:r>
              <a:rPr lang="en-US" sz="1400" b="1" dirty="0" err="1"/>
              <a:t>Inderpreet</a:t>
            </a:r>
            <a:r>
              <a:rPr lang="en-US" sz="1400" b="1" dirty="0"/>
              <a:t> Singh</a:t>
            </a:r>
          </a:p>
        </p:txBody>
      </p:sp>
      <p:pic>
        <p:nvPicPr>
          <p:cNvPr id="9" name="Object 8" descr="preencoded.png">
            <a:extLst>
              <a:ext uri="{0B467847-3AE4-40B0-B111-731EB176472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2026946-0C6C-4F9D-9D25-7A1CF937616B}"/>
              </a:ext>
            </a:extLst>
          </p:cNvPr>
          <p:cNvPicPr>
            <a:picLocks noChangeAspect="1"/>
          </p:cNvPicPr>
          <p:nvPr/>
        </p:nvPicPr>
        <p:blipFill>
          <a:blip r:embed="rId5"/>
          <a:srcRect t="11337"/>
          <a:stretch>
            <a:fillRect/>
          </a:stretch>
        </p:blipFill>
        <p:spPr>
          <a:xfrm>
            <a:off x="8808421" y="2546871"/>
            <a:ext cx="2380655" cy="2380655"/>
          </a:xfrm>
          <a:prstGeom prst="ellipse">
            <a:avLst/>
          </a:prstGeom>
          <a:noFill/>
        </p:spPr>
      </p:pic>
      <p:sp>
        <p:nvSpPr>
          <p:cNvPr id="10" name="Object 9">
            <a:extLst>
              <a:ext uri="{F80A0784-7837-4080-9894-E2EBBE25923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20A33B0-4D9A-440D-8222-4C51A57BD279}"/>
              </a:ext>
            </a:extLst>
          </p:cNvPr>
          <p:cNvSpPr/>
          <p:nvPr/>
        </p:nvSpPr>
        <p:spPr>
          <a:xfrm>
            <a:off x="8808421" y="2546871"/>
            <a:ext cx="2380655" cy="2380655"/>
          </a:xfrm>
          <a:prstGeom prst="ellipse">
            <a:avLst/>
          </a:prstGeom>
          <a:noFill/>
          <a:ln w="25400">
            <a:solidFill>
              <a:srgbClr val="FFFFFF"/>
            </a:solidFill>
            <a:prstDash val="solid"/>
            <a:miter lim="800000"/>
          </a:ln>
        </p:spPr>
      </p:sp>
      <p:sp>
        <p:nvSpPr>
          <p:cNvPr id="11" name="Object 10">
            <a:extLst>
              <a:ext uri="{F2F67AB0-A62E-4125-B649-40230722FC7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B9E8F65-87B8-44B3-B767-8DCB668B4CCF}"/>
              </a:ext>
            </a:extLst>
          </p:cNvPr>
          <p:cNvSpPr/>
          <p:nvPr/>
        </p:nvSpPr>
        <p:spPr>
          <a:xfrm>
            <a:off x="7903773" y="5089411"/>
            <a:ext cx="4189951" cy="155219"/>
          </a:xfrm>
          <a:prstGeom prst="rect">
            <a:avLst/>
          </a:prstGeom>
          <a:noFill/>
        </p:spPr>
        <p:txBody>
          <a:bodyPr vert="horz" wrap="square" lIns="0" tIns="0" rIns="0" bIns="0" rtlCol="0" anchor="ctr"/>
          <a:lstStyle/>
          <a:p>
            <a:pPr algn="ctr">
              <a:spcAft>
                <a:spcPts val="600"/>
              </a:spcAft>
              <a:buNone/>
            </a:pPr>
            <a:r>
              <a:rPr lang="en-US" sz="1400" b="1" dirty="0" err="1"/>
              <a:t>Syed</a:t>
            </a:r>
            <a:r>
              <a:rPr lang="en-US" sz="1400" b="1" dirty="0"/>
              <a:t> Muhammad Bilal Munir</a:t>
            </a:r>
          </a:p>
        </p:txBody>
      </p:sp>
    </p:spTree>
    <p:extLst>
      <p:ext uri="{DD0211C5-5994-4D56-A640-91B376A1077C}">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77166749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E2B6B4-0DC8-3F83-4E55-BF8CC13ADAA5}"/>
              </a:ext>
            </a:extLst>
          </p:cNvPr>
          <p:cNvSpPr txBox="1"/>
          <p:nvPr/>
        </p:nvSpPr>
        <p:spPr>
          <a:xfrm>
            <a:off x="1451580" y="804520"/>
            <a:ext cx="5550355" cy="1049235"/>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r>
              <a:rPr lang="en-US" sz="2000" cap="all">
                <a:latin typeface="+mj-lt"/>
                <a:ea typeface="+mj-ea"/>
                <a:cs typeface="+mj-cs"/>
              </a:rPr>
              <a:t>Select your favorite dataset and API( you can use your previous assignment) and download the data.</a:t>
            </a:r>
          </a:p>
        </p:txBody>
      </p:sp>
      <p:sp>
        <p:nvSpPr>
          <p:cNvPr id="3" name="TextBox 2">
            <a:extLst>
              <a:ext uri="{FF2B5EF4-FFF2-40B4-BE49-F238E27FC236}">
                <a16:creationId xmlns:a16="http://schemas.microsoft.com/office/drawing/2014/main" id="{9633AC78-B1E3-1FBC-5623-42A04F7AF11D}"/>
              </a:ext>
            </a:extLst>
          </p:cNvPr>
          <p:cNvSpPr txBox="1"/>
          <p:nvPr/>
        </p:nvSpPr>
        <p:spPr>
          <a:xfrm>
            <a:off x="1451580" y="2015732"/>
            <a:ext cx="5550355" cy="3450613"/>
          </a:xfrm>
          <a:prstGeom prst="rect">
            <a:avLst/>
          </a:prstGeom>
        </p:spPr>
        <p:txBody>
          <a:bodyPr vert="horz" lIns="91440" tIns="45720" rIns="91440" bIns="45720" rtlCol="0" anchor="t">
            <a:normAutofit/>
          </a:bodyPr>
          <a:lstStyle/>
          <a:p>
            <a:pPr indent="-228600" defTabSz="914400">
              <a:lnSpc>
                <a:spcPct val="120000"/>
              </a:lnSpc>
              <a:spcBef>
                <a:spcPts val="1000"/>
              </a:spcBef>
              <a:buClr>
                <a:schemeClr val="accent1"/>
              </a:buClr>
              <a:buSzPct val="100000"/>
              <a:buFont typeface="Arial" panose="020B0604020202020204" pitchFamily="34" charset="0"/>
              <a:buChar char="•"/>
            </a:pPr>
            <a:endParaRPr lang="en-US" b="1" i="0"/>
          </a:p>
          <a:p>
            <a:pPr indent="-228600" defTabSz="914400">
              <a:lnSpc>
                <a:spcPct val="120000"/>
              </a:lnSpc>
              <a:spcBef>
                <a:spcPts val="1000"/>
              </a:spcBef>
              <a:buClr>
                <a:schemeClr val="accent1"/>
              </a:buClr>
              <a:buSzPct val="100000"/>
              <a:buFont typeface="Arial" panose="020B0604020202020204" pitchFamily="34" charset="0"/>
              <a:buChar char="•"/>
            </a:pPr>
            <a:endParaRPr lang="en-US" b="1"/>
          </a:p>
          <a:p>
            <a:pPr indent="-228600" defTabSz="914400">
              <a:lnSpc>
                <a:spcPct val="120000"/>
              </a:lnSpc>
              <a:spcBef>
                <a:spcPts val="1000"/>
              </a:spcBef>
              <a:buClr>
                <a:schemeClr val="accent1"/>
              </a:buClr>
              <a:buSzPct val="100000"/>
              <a:buFont typeface="Arial" panose="020B0604020202020204" pitchFamily="34" charset="0"/>
              <a:buChar char="•"/>
            </a:pPr>
            <a:endParaRPr lang="en-US" b="1" i="0"/>
          </a:p>
          <a:p>
            <a:pPr indent="-228600" defTabSz="914400">
              <a:lnSpc>
                <a:spcPct val="120000"/>
              </a:lnSpc>
              <a:spcBef>
                <a:spcPts val="1000"/>
              </a:spcBef>
              <a:buClr>
                <a:schemeClr val="accent1"/>
              </a:buClr>
              <a:buSzPct val="100000"/>
              <a:buFont typeface="Arial" panose="020B0604020202020204" pitchFamily="34" charset="0"/>
              <a:buChar char="•"/>
            </a:pPr>
            <a:r>
              <a:rPr lang="en-US" b="1" i="0"/>
              <a:t>API Chosen:</a:t>
            </a:r>
            <a:r>
              <a:rPr lang="en-US" b="0" i="0"/>
              <a:t> YouTube API.</a:t>
            </a:r>
          </a:p>
          <a:p>
            <a:pPr indent="-228600" defTabSz="914400">
              <a:lnSpc>
                <a:spcPct val="120000"/>
              </a:lnSpc>
              <a:spcBef>
                <a:spcPts val="1000"/>
              </a:spcBef>
              <a:buClr>
                <a:schemeClr val="accent1"/>
              </a:buClr>
              <a:buSzPct val="100000"/>
              <a:buFont typeface="Arial" panose="020B0604020202020204" pitchFamily="34" charset="0"/>
              <a:buChar char="•"/>
            </a:pPr>
            <a:endParaRPr lang="en-US"/>
          </a:p>
          <a:p>
            <a:pPr indent="-228600" defTabSz="914400">
              <a:lnSpc>
                <a:spcPct val="120000"/>
              </a:lnSpc>
              <a:spcBef>
                <a:spcPts val="1000"/>
              </a:spcBef>
              <a:buClr>
                <a:schemeClr val="accent1"/>
              </a:buClr>
              <a:buSzPct val="100000"/>
              <a:buFont typeface="Arial" panose="020B0604020202020204" pitchFamily="34" charset="0"/>
              <a:buChar char="•"/>
            </a:pPr>
            <a:endParaRPr lang="en-US" b="0" i="0"/>
          </a:p>
        </p:txBody>
      </p:sp>
      <p:pic>
        <p:nvPicPr>
          <p:cNvPr id="5" name="Picture 4" descr="Text&#10;&#10;Description automatically generated">
            <a:extLst>
              <a:ext uri="{FF2B5EF4-FFF2-40B4-BE49-F238E27FC236}">
                <a16:creationId xmlns:a16="http://schemas.microsoft.com/office/drawing/2014/main" id="{4A11625A-E6CA-67EE-4563-BA1FB1FE478A}"/>
              </a:ext>
            </a:extLst>
          </p:cNvPr>
          <p:cNvPicPr>
            <a:picLocks noChangeAspect="1"/>
          </p:cNvPicPr>
          <p:nvPr/>
        </p:nvPicPr>
        <p:blipFill rotWithShape="1">
          <a:blip r:embed="rId2">
            <a:extLst>
              <a:ext uri="{28A0092B-C50C-407E-A947-70E740481C1C}">
                <a14:useLocalDpi xmlns:a14="http://schemas.microsoft.com/office/drawing/2010/main" val="0"/>
              </a:ext>
            </a:extLst>
          </a:blip>
          <a:srcRect r="37553" b="-3"/>
          <a:stretch/>
        </p:blipFill>
        <p:spPr>
          <a:xfrm>
            <a:off x="7086600" y="76201"/>
            <a:ext cx="4800599" cy="5969290"/>
          </a:xfrm>
          <a:prstGeom prst="rect">
            <a:avLst/>
          </a:prstGeom>
        </p:spPr>
      </p:pic>
    </p:spTree>
    <p:extLst>
      <p:ext uri="{3D7959E7-0021-43BB-B7D6-AD676BDCCD9C}">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77166749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7" name="Picture 6" descr="Text&#10;&#10;Description automatically generated">
            <a:extLst>
              <a:ext uri="{FF2B5EF4-FFF2-40B4-BE49-F238E27FC236}">
                <a16:creationId xmlns:a16="http://schemas.microsoft.com/office/drawing/2014/main" id="{7319B989-45AD-C988-B905-25CF8D2C74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2780" y="427703"/>
            <a:ext cx="6941820" cy="5439697"/>
          </a:xfrm>
          <a:prstGeom prst="rect">
            <a:avLst/>
          </a:prstGeom>
        </p:spPr>
      </p:pic>
    </p:spTree>
    <p:extLst>
      <p:ext uri="{BB962C8B-B14F-4D97-AF65-F5344CB8AC3E}">
        <p14:creationId xmlns:p14="http://schemas.microsoft.com/office/powerpoint/2010/main" val="782785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56662-4E22-D986-C805-1291E8B5007C}"/>
              </a:ext>
            </a:extLst>
          </p:cNvPr>
          <p:cNvSpPr>
            <a:spLocks noGrp="1"/>
          </p:cNvSpPr>
          <p:nvPr>
            <p:ph type="title"/>
          </p:nvPr>
        </p:nvSpPr>
        <p:spPr>
          <a:xfrm>
            <a:off x="649224" y="0"/>
            <a:ext cx="4837176" cy="1981200"/>
          </a:xfrm>
        </p:spPr>
        <p:txBody>
          <a:bodyPr>
            <a:noAutofit/>
          </a:bodyPr>
          <a:lstStyle/>
          <a:p>
            <a:pPr>
              <a:lnSpc>
                <a:spcPct val="90000"/>
              </a:lnSpc>
            </a:pPr>
            <a:r>
              <a:rPr lang="en-IN" sz="1800" dirty="0"/>
              <a:t>Create a database in PostgreSQL or Google Cloud Platform and make tables based on data attributes. Import data to populate the tables. Show some interesting SQL queries. Use python for all the steps (not PostgreSQL user interface or </a:t>
            </a:r>
            <a:r>
              <a:rPr lang="en-IN" sz="1800" dirty="0" err="1"/>
              <a:t>PgAmin</a:t>
            </a:r>
            <a:r>
              <a:rPr lang="en-IN" sz="1800" dirty="0"/>
              <a:t>).</a:t>
            </a:r>
          </a:p>
        </p:txBody>
      </p:sp>
      <p:sp>
        <p:nvSpPr>
          <p:cNvPr id="11" name="Content Placeholder 10">
            <a:extLst>
              <a:ext uri="{FF2B5EF4-FFF2-40B4-BE49-F238E27FC236}">
                <a16:creationId xmlns:a16="http://schemas.microsoft.com/office/drawing/2014/main" id="{82BF723F-CA30-15E6-CA04-A404B2DA6D66}"/>
              </a:ext>
            </a:extLst>
          </p:cNvPr>
          <p:cNvSpPr>
            <a:spLocks noGrp="1"/>
          </p:cNvSpPr>
          <p:nvPr>
            <p:ph idx="1"/>
          </p:nvPr>
        </p:nvSpPr>
        <p:spPr>
          <a:xfrm>
            <a:off x="649224" y="3337559"/>
            <a:ext cx="4684775" cy="2555294"/>
          </a:xfrm>
        </p:spPr>
        <p:txBody>
          <a:bodyPr>
            <a:normAutofit/>
          </a:bodyPr>
          <a:lstStyle/>
          <a:p>
            <a:pPr marL="0" indent="0">
              <a:buNone/>
            </a:pPr>
            <a:r>
              <a:rPr lang="en-US" sz="3600" dirty="0"/>
              <a:t>1. Create Database</a:t>
            </a:r>
          </a:p>
        </p:txBody>
      </p:sp>
      <p:pic>
        <p:nvPicPr>
          <p:cNvPr id="7" name="Content Placeholder 6" descr="Text&#10;&#10;Description automatically generated">
            <a:extLst>
              <a:ext uri="{FF2B5EF4-FFF2-40B4-BE49-F238E27FC236}">
                <a16:creationId xmlns:a16="http://schemas.microsoft.com/office/drawing/2014/main" id="{591F2773-4233-9538-0451-6AEEDD4B25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3299" y="640080"/>
            <a:ext cx="4917101" cy="5252773"/>
          </a:xfrm>
          <a:prstGeom prst="rect">
            <a:avLst/>
          </a:prstGeom>
        </p:spPr>
      </p:pic>
    </p:spTree>
    <p:extLst>
      <p:ext uri="{BB962C8B-B14F-4D97-AF65-F5344CB8AC3E}">
        <p14:creationId xmlns:p14="http://schemas.microsoft.com/office/powerpoint/2010/main" val="3759694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Text">
            <a:extLst>
              <a:ext uri="{FF2B5EF4-FFF2-40B4-BE49-F238E27FC236}">
                <a16:creationId xmlns:a16="http://schemas.microsoft.com/office/drawing/2014/main" id="{02FFA104-E1E6-6105-F4C6-DFCFA2062913}"/>
              </a:ext>
            </a:extLst>
          </p:cNvPr>
          <p:cNvPicPr>
            <a:picLocks noChangeAspect="1"/>
          </p:cNvPicPr>
          <p:nvPr/>
        </p:nvPicPr>
        <p:blipFill rotWithShape="1">
          <a:blip r:embed="rId2">
            <a:extLst>
              <a:ext uri="{28A0092B-C50C-407E-A947-70E740481C1C}">
                <a14:useLocalDpi xmlns:a14="http://schemas.microsoft.com/office/drawing/2010/main" val="0"/>
              </a:ext>
            </a:extLst>
          </a:blip>
          <a:srcRect t="4112" b="10898"/>
          <a:stretch/>
        </p:blipFill>
        <p:spPr>
          <a:xfrm>
            <a:off x="-6507" y="1238865"/>
            <a:ext cx="4046132" cy="5691340"/>
          </a:xfrm>
          <a:prstGeom prst="rect">
            <a:avLst/>
          </a:prstGeom>
        </p:spPr>
      </p:pic>
      <p:pic>
        <p:nvPicPr>
          <p:cNvPr id="5" name="Picture 4" descr="Text&#10;&#10;Description automatically generated">
            <a:extLst>
              <a:ext uri="{FF2B5EF4-FFF2-40B4-BE49-F238E27FC236}">
                <a16:creationId xmlns:a16="http://schemas.microsoft.com/office/drawing/2014/main" id="{13E4871D-B16D-312B-4176-6922425C6428}"/>
              </a:ext>
            </a:extLst>
          </p:cNvPr>
          <p:cNvPicPr>
            <a:picLocks noChangeAspect="1"/>
          </p:cNvPicPr>
          <p:nvPr/>
        </p:nvPicPr>
        <p:blipFill rotWithShape="1">
          <a:blip r:embed="rId3">
            <a:extLst>
              <a:ext uri="{28A0092B-C50C-407E-A947-70E740481C1C}">
                <a14:useLocalDpi xmlns:a14="http://schemas.microsoft.com/office/drawing/2010/main" val="0"/>
              </a:ext>
            </a:extLst>
          </a:blip>
          <a:srcRect t="129" r="-2" b="-2"/>
          <a:stretch/>
        </p:blipFill>
        <p:spPr>
          <a:xfrm>
            <a:off x="4094960" y="10"/>
            <a:ext cx="4029005" cy="5707527"/>
          </a:xfrm>
          <a:prstGeom prst="rect">
            <a:avLst/>
          </a:prstGeom>
        </p:spPr>
      </p:pic>
      <p:pic>
        <p:nvPicPr>
          <p:cNvPr id="7" name="Picture 6" descr="Text&#10;&#10;Description automatically generated">
            <a:extLst>
              <a:ext uri="{FF2B5EF4-FFF2-40B4-BE49-F238E27FC236}">
                <a16:creationId xmlns:a16="http://schemas.microsoft.com/office/drawing/2014/main" id="{5FC73D25-498F-696C-A462-2F1A94691674}"/>
              </a:ext>
            </a:extLst>
          </p:cNvPr>
          <p:cNvPicPr>
            <a:picLocks noChangeAspect="1"/>
          </p:cNvPicPr>
          <p:nvPr/>
        </p:nvPicPr>
        <p:blipFill rotWithShape="1">
          <a:blip r:embed="rId4">
            <a:extLst>
              <a:ext uri="{28A0092B-C50C-407E-A947-70E740481C1C}">
                <a14:useLocalDpi xmlns:a14="http://schemas.microsoft.com/office/drawing/2010/main" val="0"/>
              </a:ext>
            </a:extLst>
          </a:blip>
          <a:srcRect r="58872" b="-1"/>
          <a:stretch/>
        </p:blipFill>
        <p:spPr>
          <a:xfrm>
            <a:off x="8179347" y="1183339"/>
            <a:ext cx="4012654" cy="5707537"/>
          </a:xfrm>
          <a:prstGeom prst="rect">
            <a:avLst/>
          </a:prstGeom>
        </p:spPr>
      </p:pic>
      <p:sp>
        <p:nvSpPr>
          <p:cNvPr id="8" name="TextBox 7">
            <a:extLst>
              <a:ext uri="{FF2B5EF4-FFF2-40B4-BE49-F238E27FC236}">
                <a16:creationId xmlns:a16="http://schemas.microsoft.com/office/drawing/2014/main" id="{6309389E-40A3-1F65-92CB-DAE8968E300F}"/>
              </a:ext>
            </a:extLst>
          </p:cNvPr>
          <p:cNvSpPr txBox="1"/>
          <p:nvPr/>
        </p:nvSpPr>
        <p:spPr>
          <a:xfrm>
            <a:off x="304800" y="76200"/>
            <a:ext cx="3581400" cy="461665"/>
          </a:xfrm>
          <a:prstGeom prst="rect">
            <a:avLst/>
          </a:prstGeom>
          <a:noFill/>
        </p:spPr>
        <p:txBody>
          <a:bodyPr wrap="square" rtlCol="0">
            <a:spAutoFit/>
          </a:bodyPr>
          <a:lstStyle/>
          <a:p>
            <a:r>
              <a:rPr lang="en-US" sz="2400" b="1" dirty="0"/>
              <a:t>Insert Into Tables</a:t>
            </a:r>
            <a:endParaRPr lang="en-IN" sz="2400" b="1" dirty="0"/>
          </a:p>
        </p:txBody>
      </p:sp>
    </p:spTree>
    <p:extLst>
      <p:ext uri="{BB962C8B-B14F-4D97-AF65-F5344CB8AC3E}">
        <p14:creationId xmlns:p14="http://schemas.microsoft.com/office/powerpoint/2010/main" val="1140806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B6F8AB-5D3E-2DC3-8414-FA4800F28276}"/>
              </a:ext>
            </a:extLst>
          </p:cNvPr>
          <p:cNvSpPr txBox="1"/>
          <p:nvPr/>
        </p:nvSpPr>
        <p:spPr>
          <a:xfrm>
            <a:off x="649225" y="533400"/>
            <a:ext cx="3650278" cy="5359453"/>
          </a:xfrm>
          <a:prstGeom prst="rect">
            <a:avLst/>
          </a:prstGeom>
        </p:spPr>
        <p:txBody>
          <a:bodyPr vert="horz" lIns="91440" tIns="45720" rIns="91440" bIns="45720" rtlCol="0">
            <a:normAutofit/>
          </a:bodyPr>
          <a:lstStyle/>
          <a:p>
            <a:pPr>
              <a:spcBef>
                <a:spcPts val="1000"/>
              </a:spcBef>
              <a:buClr>
                <a:schemeClr val="accent1"/>
              </a:buClr>
              <a:buFont typeface="Wingdings 3" charset="2"/>
              <a:buChar char=""/>
            </a:pPr>
            <a:endParaRPr lang="en-US" sz="4400" dirty="0">
              <a:solidFill>
                <a:schemeClr val="tx1">
                  <a:lumMod val="75000"/>
                  <a:lumOff val="25000"/>
                </a:schemeClr>
              </a:solidFill>
            </a:endParaRPr>
          </a:p>
          <a:p>
            <a:pPr>
              <a:spcBef>
                <a:spcPts val="1000"/>
              </a:spcBef>
              <a:buClr>
                <a:schemeClr val="accent1"/>
              </a:buClr>
            </a:pPr>
            <a:endParaRPr lang="en-US" sz="4400" dirty="0">
              <a:solidFill>
                <a:schemeClr val="tx1">
                  <a:lumMod val="75000"/>
                  <a:lumOff val="25000"/>
                </a:schemeClr>
              </a:solidFill>
            </a:endParaRPr>
          </a:p>
          <a:p>
            <a:pPr>
              <a:spcBef>
                <a:spcPts val="1000"/>
              </a:spcBef>
              <a:buClr>
                <a:schemeClr val="accent1"/>
              </a:buClr>
              <a:buFont typeface="Wingdings 3" charset="2"/>
              <a:buChar char=""/>
            </a:pPr>
            <a:r>
              <a:rPr lang="en-US" sz="4400" dirty="0">
                <a:solidFill>
                  <a:schemeClr val="tx1">
                    <a:lumMod val="75000"/>
                    <a:lumOff val="25000"/>
                  </a:schemeClr>
                </a:solidFill>
              </a:rPr>
              <a:t>View Data</a:t>
            </a:r>
          </a:p>
        </p:txBody>
      </p:sp>
      <p:pic>
        <p:nvPicPr>
          <p:cNvPr id="4" name="Picture 3" descr="Text&#10;&#10;Description automatically generated">
            <a:extLst>
              <a:ext uri="{FF2B5EF4-FFF2-40B4-BE49-F238E27FC236}">
                <a16:creationId xmlns:a16="http://schemas.microsoft.com/office/drawing/2014/main" id="{85D93C5F-ACA0-44E7-D3EC-90462E17B4E5}"/>
              </a:ext>
            </a:extLst>
          </p:cNvPr>
          <p:cNvPicPr>
            <a:picLocks noChangeAspect="1"/>
          </p:cNvPicPr>
          <p:nvPr/>
        </p:nvPicPr>
        <p:blipFill rotWithShape="1">
          <a:blip r:embed="rId2">
            <a:extLst>
              <a:ext uri="{28A0092B-C50C-407E-A947-70E740481C1C}">
                <a14:useLocalDpi xmlns:a14="http://schemas.microsoft.com/office/drawing/2010/main" val="0"/>
              </a:ext>
            </a:extLst>
          </a:blip>
          <a:srcRect r="37450" b="-2"/>
          <a:stretch/>
        </p:blipFill>
        <p:spPr>
          <a:xfrm>
            <a:off x="4619543" y="640080"/>
            <a:ext cx="6953577" cy="5252773"/>
          </a:xfrm>
          <a:prstGeom prst="rect">
            <a:avLst/>
          </a:prstGeom>
        </p:spPr>
      </p:pic>
    </p:spTree>
    <p:extLst>
      <p:ext uri="{BB962C8B-B14F-4D97-AF65-F5344CB8AC3E}">
        <p14:creationId xmlns:p14="http://schemas.microsoft.com/office/powerpoint/2010/main" val="3256127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6C6DAAFC-DBA3-3EDD-C034-FC324C9E3F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200" y="643467"/>
            <a:ext cx="5925990" cy="5127256"/>
          </a:xfrm>
          <a:prstGeom prst="rect">
            <a:avLst/>
          </a:prstGeom>
        </p:spPr>
      </p:pic>
      <p:pic>
        <p:nvPicPr>
          <p:cNvPr id="6" name="Picture 5" descr="Text&#10;&#10;Description automatically generated">
            <a:extLst>
              <a:ext uri="{FF2B5EF4-FFF2-40B4-BE49-F238E27FC236}">
                <a16:creationId xmlns:a16="http://schemas.microsoft.com/office/drawing/2014/main" id="{096E69DC-94AF-B33A-9B0F-F91773ED7C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1681" y="643467"/>
            <a:ext cx="3982119" cy="5127256"/>
          </a:xfrm>
          <a:prstGeom prst="rect">
            <a:avLst/>
          </a:prstGeom>
        </p:spPr>
      </p:pic>
      <p:sp>
        <p:nvSpPr>
          <p:cNvPr id="7" name="TextBox 6">
            <a:extLst>
              <a:ext uri="{FF2B5EF4-FFF2-40B4-BE49-F238E27FC236}">
                <a16:creationId xmlns:a16="http://schemas.microsoft.com/office/drawing/2014/main" id="{1AAE414B-909D-02C8-8CF3-C6402F1DEFC5}"/>
              </a:ext>
            </a:extLst>
          </p:cNvPr>
          <p:cNvSpPr txBox="1"/>
          <p:nvPr/>
        </p:nvSpPr>
        <p:spPr>
          <a:xfrm>
            <a:off x="1447800" y="6061223"/>
            <a:ext cx="10100733" cy="523220"/>
          </a:xfrm>
          <a:prstGeom prst="rect">
            <a:avLst/>
          </a:prstGeom>
          <a:noFill/>
        </p:spPr>
        <p:txBody>
          <a:bodyPr wrap="square" rtlCol="0">
            <a:spAutoFit/>
          </a:bodyPr>
          <a:lstStyle/>
          <a:p>
            <a:r>
              <a:rPr lang="en-US" sz="2800" b="1" dirty="0"/>
              <a:t>Interesting Queries</a:t>
            </a:r>
            <a:endParaRPr lang="en-IN" sz="2800" b="1" dirty="0"/>
          </a:p>
        </p:txBody>
      </p:sp>
    </p:spTree>
    <p:extLst>
      <p:ext uri="{BB962C8B-B14F-4D97-AF65-F5344CB8AC3E}">
        <p14:creationId xmlns:p14="http://schemas.microsoft.com/office/powerpoint/2010/main" val="3168244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C666D-DF3C-BC5F-B728-C61F8E4BF6D6}"/>
              </a:ext>
            </a:extLst>
          </p:cNvPr>
          <p:cNvSpPr>
            <a:spLocks noGrp="1"/>
          </p:cNvSpPr>
          <p:nvPr>
            <p:ph type="title"/>
          </p:nvPr>
        </p:nvSpPr>
        <p:spPr>
          <a:xfrm>
            <a:off x="810000" y="228600"/>
            <a:ext cx="10571998" cy="1524000"/>
          </a:xfrm>
        </p:spPr>
        <p:txBody>
          <a:bodyPr/>
          <a:lstStyle/>
          <a:p>
            <a:r>
              <a:rPr lang="en-US" sz="2800" dirty="0"/>
              <a:t>a) Create a database and collection in MongoDB. b) Automate data access by connecting the MongoDB database with API. c) Show some interesting queries.</a:t>
            </a:r>
            <a:endParaRPr lang="en-IN" sz="2800" dirty="0"/>
          </a:p>
        </p:txBody>
      </p:sp>
      <p:pic>
        <p:nvPicPr>
          <p:cNvPr id="4" name="Picture 3" descr="Text&#10;&#10;Description automatically generated">
            <a:extLst>
              <a:ext uri="{FF2B5EF4-FFF2-40B4-BE49-F238E27FC236}">
                <a16:creationId xmlns:a16="http://schemas.microsoft.com/office/drawing/2014/main" id="{6D859481-4C3A-82B0-666F-4C6103383A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905000"/>
            <a:ext cx="8629650" cy="4636770"/>
          </a:xfrm>
          <a:prstGeom prst="rect">
            <a:avLst/>
          </a:prstGeom>
        </p:spPr>
      </p:pic>
    </p:spTree>
    <p:extLst>
      <p:ext uri="{BB962C8B-B14F-4D97-AF65-F5344CB8AC3E}">
        <p14:creationId xmlns:p14="http://schemas.microsoft.com/office/powerpoint/2010/main" val="6992438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0"/>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a:solidFill>
            <a:schemeClr val="phClr">
              <a:shade val="95000"/>
              <a:satMod val="104999"/>
            </a:schemeClr>
          </a:solidFill>
          <a:prstDash val="solid"/>
        </a:ln>
        <a:ln w="25400" cap="flat">
          <a:solidFill>
            <a:schemeClr val="phClr"/>
          </a:solidFill>
          <a:prstDash val="solid"/>
        </a:ln>
        <a:ln w="38100" cap="flat">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TM03457503[[fn=Quotable]]</Template>
  <TotalTime>63</TotalTime>
  <Words>128</Words>
  <Application>Microsoft Office PowerPoint</Application>
  <PresentationFormat>Widescreen</PresentationFormat>
  <Paragraphs>19</Paragraphs>
  <Slides>12</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Wingdings 2</vt:lpstr>
      <vt:lpstr>Trocchi</vt:lpstr>
      <vt:lpstr>Century Gothic</vt:lpstr>
      <vt:lpstr>Wingdings 3</vt:lpstr>
      <vt:lpstr>Arial</vt:lpstr>
      <vt:lpstr>Quotable</vt:lpstr>
      <vt:lpstr>PowerPoint Presentation</vt:lpstr>
      <vt:lpstr>PowerPoint Presentation</vt:lpstr>
      <vt:lpstr>PowerPoint Presentation</vt:lpstr>
      <vt:lpstr>PowerPoint Presentation</vt:lpstr>
      <vt:lpstr>Create a database in PostgreSQL or Google Cloud Platform and make tables based on data attributes. Import data to populate the tables. Show some interesting SQL queries. Use python for all the steps (not PostgreSQL user interface or PgAmin).</vt:lpstr>
      <vt:lpstr>PowerPoint Presentation</vt:lpstr>
      <vt:lpstr>PowerPoint Presentation</vt:lpstr>
      <vt:lpstr>PowerPoint Presentation</vt:lpstr>
      <vt:lpstr>a) Create a database and collection in MongoDB. b) Automate data access by connecting the MongoDB database with API. c) Show some interesting queries.</vt:lpstr>
      <vt:lpstr>PowerPoint Presentation</vt:lpstr>
      <vt:lpstr>PowerPoint Presentation</vt:lpstr>
      <vt:lpstr>PowerPoint Presentation</vt:lpstr>
    </vt:vector>
  </TitlesOfParts>
  <Company>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Inderpreet Singh</dc:creator>
  <cp:lastModifiedBy>03.angad@gmail.com</cp:lastModifiedBy>
  <cp:revision>5</cp:revision>
  <dcterms:created xsi:type="dcterms:W3CDTF">2023-02-23T07:36:33Z</dcterms:created>
  <dcterms:modified xsi:type="dcterms:W3CDTF">2023-03-16T21:56:39Z</dcterms:modified>
</cp:coreProperties>
</file>